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F7533E-7897-450F-8B86-57C0FF120F5C}">
  <a:tblStyle styleId="{6DF7533E-7897-450F-8B86-57C0FF120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78.png"/><Relationship Id="rId6" Type="http://schemas.openxmlformats.org/officeDocument/2006/relationships/image" Target="../media/image71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Relationship Id="rId4" Type="http://schemas.openxmlformats.org/officeDocument/2006/relationships/image" Target="../media/image72.png"/><Relationship Id="rId5" Type="http://schemas.openxmlformats.org/officeDocument/2006/relationships/image" Target="../media/image83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80.png"/><Relationship Id="rId4" Type="http://schemas.openxmlformats.org/officeDocument/2006/relationships/image" Target="../media/image88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Relationship Id="rId5" Type="http://schemas.openxmlformats.org/officeDocument/2006/relationships/image" Target="../media/image85.png"/><Relationship Id="rId6" Type="http://schemas.openxmlformats.org/officeDocument/2006/relationships/image" Target="../media/image92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Relationship Id="rId5" Type="http://schemas.openxmlformats.org/officeDocument/2006/relationships/image" Target="../media/image89.png"/><Relationship Id="rId6" Type="http://schemas.openxmlformats.org/officeDocument/2006/relationships/image" Target="../media/image94.png"/><Relationship Id="rId7" Type="http://schemas.openxmlformats.org/officeDocument/2006/relationships/image" Target="../media/image98.png"/><Relationship Id="rId8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the Web</a:t>
            </a:r>
            <a:endParaRPr/>
          </a:p>
        </p:txBody>
      </p:sp>
      <p:sp>
        <p:nvSpPr>
          <p:cNvPr id="1408" name="Google Shape;1408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9" name="Google Shape;1409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Normal usage, browsing a wordpress framework based </a:t>
            </a:r>
            <a:r>
              <a:rPr lang="en-US"/>
              <a:t>website</a:t>
            </a:r>
            <a:r>
              <a:rPr lang="en-US"/>
              <a:t>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Norman</a:t>
            </a:r>
            <a:r>
              <a:rPr lang="en-US"/>
              <a:t> use of HTTP</a:t>
            </a:r>
            <a:endParaRPr/>
          </a:p>
        </p:txBody>
      </p:sp>
      <p:pic>
        <p:nvPicPr>
          <p:cNvPr id="1411" name="Google Shape;141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900" y="6028438"/>
            <a:ext cx="136398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8" name="Google Shape;1418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-US"/>
              <a:t>atching Youtube</a:t>
            </a:r>
            <a:endParaRPr/>
          </a:p>
        </p:txBody>
      </p:sp>
      <p:sp>
        <p:nvSpPr>
          <p:cNvPr id="1420" name="Google Shape;1420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TCP and TLS traffic to YouTube.com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375" y="4168738"/>
            <a:ext cx="13677900" cy="78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Infection</a:t>
            </a:r>
            <a:endParaRPr/>
          </a:p>
        </p:txBody>
      </p:sp>
      <p:sp>
        <p:nvSpPr>
          <p:cNvPr id="1434" name="Google Shape;1434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TCP and TLS traffic to YouTube.com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3" name="Google Shape;1443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Illegal File Downloads</a:t>
            </a:r>
            <a:endParaRPr/>
          </a:p>
        </p:txBody>
      </p:sp>
      <p:sp>
        <p:nvSpPr>
          <p:cNvPr id="1445" name="Google Shape;1445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for copyright material on public bittorrent tracker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and fetching torrent data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46" name="Google Shape;144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50" y="5837200"/>
            <a:ext cx="12923749" cy="4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3025" y="2032600"/>
            <a:ext cx="8014499" cy="50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3025" y="7302338"/>
            <a:ext cx="8014499" cy="531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{6DF7533E-7897-450F-8B86-57C0FF120F5C}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p89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{6DF7533E-7897-450F-8B86-57C0FF120F5C}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3" type="body"/>
          </p:nvPr>
        </p:nvSpPr>
        <p:spPr>
          <a:xfrm>
            <a:off x="703375" y="2295400"/>
            <a:ext cx="22942800" cy="808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/>
        </p:nvGraphicFramePr>
        <p:xfrm>
          <a:off x="1190925" y="324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{6DF7533E-7897-450F-8B86-57C0FF120F5C}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166.62.111.64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10.0.0.201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sz="4000">
                          <a:solidFill>
                            <a:schemeClr val="dk1"/>
                          </a:solidFill>
                        </a:rPr>
                        <a:t>Packets / Bytes</a:t>
                      </a:r>
                      <a:br>
                        <a:rPr lang="en-US" sz="4000">
                          <a:solidFill>
                            <a:schemeClr val="dk1"/>
                          </a:solidFill>
                        </a:rPr>
                      </a:br>
                      <a:r>
                        <a:rPr lang="en-US" sz="4000"/>
                        <a:t>TCP     88.5% / 89.6%</a:t>
                      </a:r>
                      <a:br>
                        <a:rPr lang="en-US" sz="4000"/>
                      </a:br>
                      <a:r>
                        <a:rPr lang="en-US" sz="4000"/>
                        <a:t>UDP    11.0% / 0.1%  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6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808 IPv4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2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</a:rPr>
                        <a:t>10.0.0.0/24</a:t>
                      </a:r>
                      <a:br>
                        <a:rPr lang="en-US" sz="4000">
                          <a:solidFill>
                            <a:schemeClr val="dk1"/>
                          </a:solidFill>
                        </a:rPr>
                      </a:br>
                      <a:r>
                        <a:rPr lang="en-US" sz="4000"/>
                        <a:t>10.6.12.0/24 </a:t>
                      </a:r>
                      <a:br>
                        <a:rPr lang="en-US" sz="4000"/>
                      </a:br>
                      <a:r>
                        <a:rPr lang="en-US" sz="4000"/>
                        <a:t>172.16.4.0/24 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48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1 - june11.dll (Trojan)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2" name="Google Shape;1392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93" name="Google Shape;1393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the web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Youtube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Malware Infection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Illegal file downloads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